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3/14/2016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3/14/2016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3/14/2016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3/14/2016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3/14/2016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3/14/2016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3/14/2016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3/14/2016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mailto:dcollins@heritageinc.ca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pPr algn="ctr"/>
            <a:r>
              <a:rPr lang="en-US" dirty="0" smtClean="0"/>
              <a:t>WHMIS Training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 smtClean="0"/>
              <a:t>Heritage Reforestation </a:t>
            </a:r>
            <a:r>
              <a:rPr lang="en-US" dirty="0" smtClean="0"/>
              <a:t>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807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Bleach	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1275907"/>
            <a:ext cx="4396339" cy="498043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Hazards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Eye contact will cause serious damage.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Skin contact will cause moderate to severe </a:t>
            </a:r>
            <a:r>
              <a:rPr lang="en-US" dirty="0" err="1" smtClean="0"/>
              <a:t>irritattion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Protection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Wear rubber or neoprene gloves.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If splashing is likely wear eye protection with face shield.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831" y="2185538"/>
            <a:ext cx="5575417" cy="418156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170122"/>
            <a:ext cx="4396341" cy="608621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First Aid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Flush eyes for 15 min. call poison </a:t>
            </a:r>
            <a:r>
              <a:rPr lang="en-US" dirty="0" err="1" smtClean="0"/>
              <a:t>centre</a:t>
            </a:r>
            <a:r>
              <a:rPr lang="en-US" dirty="0" smtClean="0"/>
              <a:t> for treatment advice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Remove contaminated clothing, wash irritated skin gently with running water and soap.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Spill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Toxic to fish, prevent from entering waterbodies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Prevent further leakage.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Contain spill using absorbent materials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041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6837"/>
          </a:xfrm>
        </p:spPr>
        <p:txBody>
          <a:bodyPr/>
          <a:lstStyle/>
          <a:p>
            <a:r>
              <a:rPr lang="en-US" dirty="0" smtClean="0">
                <a:latin typeface="Bookman Old Style" panose="02050604050505020204" pitchFamily="18" charset="0"/>
              </a:rPr>
              <a:t>Quiz</a:t>
            </a:r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429556"/>
            <a:ext cx="8946541" cy="4818844"/>
          </a:xfrm>
        </p:spPr>
        <p:txBody>
          <a:bodyPr>
            <a:normAutofit fontScale="925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>
                <a:latin typeface="Bookman Old Style" panose="02050604050505020204" pitchFamily="18" charset="0"/>
              </a:rPr>
              <a:t>List the 6 controlled substances you might encounter this summer.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latin typeface="Bookman Old Style" panose="02050604050505020204" pitchFamily="18" charset="0"/>
              </a:rPr>
              <a:t>List the 6 classes of hazardous </a:t>
            </a:r>
            <a:r>
              <a:rPr lang="en-US" smtClean="0">
                <a:latin typeface="Bookman Old Style" panose="02050604050505020204" pitchFamily="18" charset="0"/>
              </a:rPr>
              <a:t>materials defined by WHMIS.</a:t>
            </a:r>
            <a:endParaRPr lang="en-US" dirty="0" smtClean="0">
              <a:latin typeface="Bookman Old Style" panose="020506040505050202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latin typeface="Bookman Old Style" panose="02050604050505020204" pitchFamily="18" charset="0"/>
              </a:rPr>
              <a:t>Which seems like a more hazardous substance, Gasoline or Diesel?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latin typeface="Bookman Old Style" panose="02050604050505020204" pitchFamily="18" charset="0"/>
              </a:rPr>
              <a:t>Must gloves be worn when rinsing your dishes in the bleach water?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latin typeface="Bookman Old Style" panose="02050604050505020204" pitchFamily="18" charset="0"/>
              </a:rPr>
              <a:t>What is the ‘biggest’ difference between gasoline and propane?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latin typeface="Bookman Old Style" panose="02050604050505020204" pitchFamily="18" charset="0"/>
              </a:rPr>
              <a:t>What needs to be done to a red ‘jerry’ container in order to safely store diesel in it?</a:t>
            </a:r>
          </a:p>
          <a:p>
            <a:pPr marL="0" indent="0">
              <a:buNone/>
            </a:pPr>
            <a:endParaRPr lang="en-US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Bookman Old Style" panose="02050604050505020204" pitchFamily="18" charset="0"/>
              </a:rPr>
              <a:t>Please send back your answers in a word document to </a:t>
            </a:r>
            <a:r>
              <a:rPr lang="en-US" dirty="0" smtClean="0">
                <a:latin typeface="Bookman Old Style" panose="02050604050505020204" pitchFamily="18" charset="0"/>
                <a:hlinkClick r:id="rId2"/>
              </a:rPr>
              <a:t>dcollins@heritageinc.ca</a:t>
            </a:r>
            <a:r>
              <a:rPr lang="en-US" dirty="0" smtClean="0">
                <a:latin typeface="Bookman Old Style" panose="02050604050505020204" pitchFamily="18" charset="0"/>
              </a:rPr>
              <a:t>.  After correctly answering these questions you are now WHMIS certified! … </a:t>
            </a:r>
            <a:r>
              <a:rPr lang="en-US" sz="1000" dirty="0" smtClean="0">
                <a:latin typeface="Bookman Old Style" panose="02050604050505020204" pitchFamily="18" charset="0"/>
              </a:rPr>
              <a:t>Get excited</a:t>
            </a:r>
            <a:endParaRPr lang="en-US" sz="10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141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ookman Old Style" panose="02050604050505020204" pitchFamily="18" charset="0"/>
              </a:rPr>
              <a:t>What is WHMIS?</a:t>
            </a:r>
            <a:br>
              <a:rPr lang="en-US" dirty="0" smtClean="0">
                <a:latin typeface="Bookman Old Style" panose="02050604050505020204" pitchFamily="18" charset="0"/>
              </a:rPr>
            </a:br>
            <a:r>
              <a:rPr lang="en-US" sz="1600" dirty="0">
                <a:latin typeface="Bookman Old Style" panose="02050604050505020204" pitchFamily="18" charset="0"/>
              </a:rPr>
              <a:t/>
            </a:r>
            <a:br>
              <a:rPr lang="en-US" sz="1600" dirty="0">
                <a:latin typeface="Bookman Old Style" panose="02050604050505020204" pitchFamily="18" charset="0"/>
              </a:rPr>
            </a:br>
            <a:r>
              <a:rPr lang="en-US" sz="1600" dirty="0" err="1" smtClean="0">
                <a:latin typeface="Bookman Old Style" panose="02050604050505020204" pitchFamily="18" charset="0"/>
              </a:rPr>
              <a:t>Im</a:t>
            </a:r>
            <a:r>
              <a:rPr lang="en-US" sz="1600" dirty="0" smtClean="0">
                <a:latin typeface="Bookman Old Style" panose="02050604050505020204" pitchFamily="18" charset="0"/>
              </a:rPr>
              <a:t> not writing out the acronym …</a:t>
            </a:r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latin typeface="Bookman Old Style" panose="02050604050505020204" pitchFamily="18" charset="0"/>
              </a:rPr>
              <a:t>WHMIS is legislation that establishes a uniform system to identify and control hazardous materials in the workplace.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latin typeface="Bookman Old Style" panose="02050604050505020204" pitchFamily="18" charset="0"/>
              </a:rPr>
              <a:t>It is consistent with the worker’s “right to know” about hazards in the workplace.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latin typeface="Bookman Old Style" panose="02050604050505020204" pitchFamily="18" charset="0"/>
              </a:rPr>
              <a:t>The ‘supplier’, ‘employer’, and ‘worker’ all have legal responsibilities under the act.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latin typeface="Bookman Old Style" panose="02050604050505020204" pitchFamily="18" charset="0"/>
              </a:rPr>
              <a:t>Under the act, employers must provide training to employees who will handle hazardous materials.</a:t>
            </a:r>
            <a:endParaRPr lang="en-US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744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ookman Old Style" panose="02050604050505020204" pitchFamily="18" charset="0"/>
              </a:rPr>
              <a:t>To be WHMIS Certified	…</a:t>
            </a:r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latin typeface="Bookman Old Style" panose="02050604050505020204" pitchFamily="18" charset="0"/>
              </a:rPr>
              <a:t>To be WHMIS certified you only need to know information about the controlled products you will encounter in the workplace.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latin typeface="Bookman Old Style" panose="02050604050505020204" pitchFamily="18" charset="0"/>
              </a:rPr>
              <a:t>If you can answer the following four questions about the controlled products in your workplace, you are adequately trained: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Bookman Old Style" panose="02050604050505020204" pitchFamily="18" charset="0"/>
              </a:rPr>
              <a:t>What are the hazards of the product you are using?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Bookman Old Style" panose="02050604050505020204" pitchFamily="18" charset="0"/>
              </a:rPr>
              <a:t>How do you protect yourself?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Bookman Old Style" panose="02050604050505020204" pitchFamily="18" charset="0"/>
              </a:rPr>
              <a:t>What do you do in case of an emergency or spill?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Bookman Old Style" panose="02050604050505020204" pitchFamily="18" charset="0"/>
              </a:rPr>
              <a:t>Where do you get more information on this product?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latin typeface="Bookman Old Style" panose="02050604050505020204" pitchFamily="18" charset="0"/>
              </a:rPr>
              <a:t>After completing this ‘course’ and correctly answering the quiz questions you are WHMIS certified for HRI 2015.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latin typeface="Bookman Old Style" panose="02050604050505020204" pitchFamily="18" charset="0"/>
              </a:rPr>
              <a:t>A certificate will be issued to you before operations start.</a:t>
            </a:r>
            <a:endParaRPr lang="en-US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337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46111" y="452718"/>
            <a:ext cx="4396341" cy="796533"/>
          </a:xfrm>
        </p:spPr>
        <p:txBody>
          <a:bodyPr/>
          <a:lstStyle/>
          <a:p>
            <a:r>
              <a:rPr lang="en-US" dirty="0" smtClean="0">
                <a:latin typeface="Bookman Old Style" panose="02050604050505020204" pitchFamily="18" charset="0"/>
              </a:rPr>
              <a:t>Labelling		</a:t>
            </a:r>
            <a:endParaRPr lang="en-US" dirty="0">
              <a:latin typeface="Bookman Old Style" panose="02050604050505020204" pitchFamily="18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854" y="423451"/>
            <a:ext cx="4700788" cy="5884851"/>
          </a:xfr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46111" y="1455314"/>
            <a:ext cx="4396341" cy="485254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latin typeface="Bookman Old Style" panose="02050604050505020204" pitchFamily="18" charset="0"/>
              </a:rPr>
              <a:t>An important part of controlling a hazardous substance is labelling.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latin typeface="Bookman Old Style" panose="02050604050505020204" pitchFamily="18" charset="0"/>
              </a:rPr>
              <a:t>All ‘suppliers’ of controlled substances must provide hazard information through labelling the containers (see right) and through MSDS (next slide).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latin typeface="Bookman Old Style" panose="02050604050505020204" pitchFamily="18" charset="0"/>
              </a:rPr>
              <a:t>More than one symbol may appear with a product.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latin typeface="Bookman Old Style" panose="02050604050505020204" pitchFamily="18" charset="0"/>
              </a:rPr>
              <a:t>Learning these symbols will tell you ‘at a glance’ the hazards of the product you will be using.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latin typeface="Bookman Old Style" panose="02050604050505020204" pitchFamily="18" charset="0"/>
              </a:rPr>
              <a:t>Always ensure controlled products are in proper containers, and adequately labelled.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 smtClean="0">
              <a:latin typeface="Bookman Old Style" panose="020506040505050202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859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289" y="362566"/>
            <a:ext cx="9404723" cy="1079868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Bookman Old Style" panose="02050604050505020204" pitchFamily="18" charset="0"/>
              </a:rPr>
              <a:t>MSDS – </a:t>
            </a:r>
            <a:r>
              <a:rPr lang="en-US" sz="2800" dirty="0" smtClean="0">
                <a:solidFill>
                  <a:schemeClr val="tx1">
                    <a:lumMod val="95000"/>
                  </a:schemeClr>
                </a:solidFill>
                <a:latin typeface="Bookman Old Style" panose="02050604050505020204" pitchFamily="18" charset="0"/>
              </a:rPr>
              <a:t>everything you need to know …</a:t>
            </a:r>
            <a:br>
              <a:rPr lang="en-US" sz="2800" dirty="0" smtClean="0">
                <a:solidFill>
                  <a:schemeClr val="tx1">
                    <a:lumMod val="95000"/>
                  </a:schemeClr>
                </a:solidFill>
                <a:latin typeface="Bookman Old Style" panose="02050604050505020204" pitchFamily="18" charset="0"/>
              </a:rPr>
            </a:b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Bookman Old Style" panose="02050604050505020204" pitchFamily="18" charset="0"/>
              </a:rPr>
              <a:t>Please Review the MSDS at your convenience</a:t>
            </a:r>
            <a:r>
              <a:rPr lang="en-US" sz="2800" dirty="0" smtClean="0">
                <a:solidFill>
                  <a:schemeClr val="tx1">
                    <a:lumMod val="9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en-US" sz="2800" dirty="0" smtClean="0">
                <a:solidFill>
                  <a:schemeClr val="tx1">
                    <a:lumMod val="95000"/>
                  </a:schemeClr>
                </a:solidFill>
                <a:latin typeface="Bookman Old Style" panose="02050604050505020204" pitchFamily="18" charset="0"/>
              </a:rPr>
            </a:br>
            <a:endParaRPr lang="en-US" sz="2800" dirty="0">
              <a:solidFill>
                <a:schemeClr val="tx1">
                  <a:lumMod val="9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1442435"/>
            <a:ext cx="4396339" cy="4813904"/>
          </a:xfrm>
        </p:spPr>
        <p:txBody>
          <a:bodyPr>
            <a:normAutofit fontScale="92500"/>
          </a:bodyPr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Section 1 – </a:t>
            </a:r>
            <a:r>
              <a:rPr lang="en-US" dirty="0" smtClean="0"/>
              <a:t>Product and Company Information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Section 2 – </a:t>
            </a:r>
            <a:r>
              <a:rPr lang="en-US" dirty="0" smtClean="0"/>
              <a:t>Composition and Ingredients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Section 3 – </a:t>
            </a:r>
            <a:r>
              <a:rPr lang="en-US" dirty="0" smtClean="0"/>
              <a:t>Hazards Identification 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dirty="0" smtClean="0"/>
              <a:t>Potential  health effects from relevant routes of exposure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Section 4 – </a:t>
            </a:r>
            <a:r>
              <a:rPr lang="en-US" dirty="0" smtClean="0"/>
              <a:t>First Aid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dirty="0" smtClean="0"/>
              <a:t>Describes First Aid for accidental overexposure to : eyes, skin, inhalation, ingestion, 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Section 5 – </a:t>
            </a:r>
            <a:r>
              <a:rPr lang="en-US" dirty="0" smtClean="0"/>
              <a:t>Fire Fighting Measures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Section 6 – </a:t>
            </a:r>
            <a:r>
              <a:rPr lang="en-US" dirty="0" smtClean="0"/>
              <a:t>Accidental Release Measures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dirty="0" smtClean="0"/>
              <a:t>Procedures for dealing with a spill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1442434"/>
            <a:ext cx="4396341" cy="4813903"/>
          </a:xfrm>
        </p:spPr>
        <p:txBody>
          <a:bodyPr>
            <a:normAutofit fontScale="92500"/>
          </a:bodyPr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Section 7 – </a:t>
            </a:r>
            <a:r>
              <a:rPr lang="en-US" dirty="0" smtClean="0"/>
              <a:t>Handling an Storage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Section 8 – </a:t>
            </a:r>
            <a:r>
              <a:rPr lang="en-US" dirty="0" smtClean="0"/>
              <a:t>Exposure Controls/PPE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Section 9 – </a:t>
            </a:r>
            <a:r>
              <a:rPr lang="en-US" dirty="0" smtClean="0"/>
              <a:t>Physical and Chemical Properties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dirty="0" smtClean="0"/>
              <a:t>Appearance, </a:t>
            </a:r>
            <a:r>
              <a:rPr lang="en-US" dirty="0" err="1" smtClean="0"/>
              <a:t>odour</a:t>
            </a:r>
            <a:r>
              <a:rPr lang="en-US" dirty="0" smtClean="0"/>
              <a:t>, pH, etc.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Section 10 – </a:t>
            </a:r>
            <a:r>
              <a:rPr lang="en-US" dirty="0" smtClean="0"/>
              <a:t>Stability and Reactivity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Section 11 – </a:t>
            </a:r>
            <a:r>
              <a:rPr lang="en-US" dirty="0" smtClean="0"/>
              <a:t>Toxicological Info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dirty="0" smtClean="0"/>
              <a:t>Effects of exposure, irritancy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Section 12 - </a:t>
            </a:r>
            <a:r>
              <a:rPr lang="en-US" dirty="0" smtClean="0"/>
              <a:t>Ecological Information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Section 13 – </a:t>
            </a:r>
            <a:r>
              <a:rPr lang="en-US" dirty="0" smtClean="0"/>
              <a:t>Disposal Considerations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dirty="0" smtClean="0"/>
              <a:t>Section 14 – Transport Information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US" dirty="0" smtClean="0"/>
              <a:t>Relates product to TDG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Section 15 – </a:t>
            </a:r>
            <a:r>
              <a:rPr lang="en-US" dirty="0" smtClean="0"/>
              <a:t>Regulatory Information</a:t>
            </a:r>
          </a:p>
        </p:txBody>
      </p:sp>
    </p:spTree>
    <p:extLst>
      <p:ext uri="{BB962C8B-B14F-4D97-AF65-F5344CB8AC3E}">
        <p14:creationId xmlns:p14="http://schemas.microsoft.com/office/powerpoint/2010/main" val="1399026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63958"/>
          </a:xfrm>
        </p:spPr>
        <p:txBody>
          <a:bodyPr/>
          <a:lstStyle/>
          <a:p>
            <a:r>
              <a:rPr lang="en-US" sz="3200" dirty="0" smtClean="0">
                <a:latin typeface="Bookman Old Style" panose="02050604050505020204" pitchFamily="18" charset="0"/>
              </a:rPr>
              <a:t>The hazardous materials in our workplace:</a:t>
            </a:r>
            <a:endParaRPr lang="en-US" sz="3200" dirty="0"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Diesel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Gasoline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Propane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Engine Oil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Engine Coolant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Bleach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What are the hazards of the product you are using?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How do you protect yourself?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What do you do in case of emergency or spill?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Where do I get more information on this product?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31202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472" y="1853248"/>
            <a:ext cx="5696755" cy="440309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4000"/>
              </a:srgbClr>
            </a:outerShdw>
            <a:softEdge rad="317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Diesel	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1275907"/>
            <a:ext cx="4396339" cy="498043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Hazards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Eye contact will cause mild irritation.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Skin contact will cause moderate to severe irritation and drying.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Inhalation will cause symptoms of nausea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Flammable liquid, keep away all sources of ignition.</a:t>
            </a:r>
          </a:p>
          <a:p>
            <a:pPr marL="0" indent="0">
              <a:buNone/>
            </a:pPr>
            <a:r>
              <a:rPr lang="en-US" dirty="0" smtClean="0"/>
              <a:t>Protection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Wear long sleeves and pants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If splashing is likely wear gloves and eye protection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Only handle product in well ventilated area.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170122"/>
            <a:ext cx="4396341" cy="608621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First Aid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Flush eyes for 15 min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Remove contaminated clothing, wash irritated skin gently with running water and soap.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Spill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ELIMINATE Ignition Sources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Stop Leak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Contain spill using absorbent materials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047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Gasoline	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1275907"/>
            <a:ext cx="4396339" cy="498043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Hazards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Eye contact will cause mild irritation.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Skin contact will cause moderate to severe irritation.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Inhalation will cause symptoms of nausea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Flammable Liquid keep away all sources of ignition.</a:t>
            </a:r>
          </a:p>
          <a:p>
            <a:pPr marL="0" indent="0">
              <a:buNone/>
            </a:pPr>
            <a:r>
              <a:rPr lang="en-US" dirty="0" smtClean="0"/>
              <a:t>Protection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Wear long sleeves, pants, and impervious gloves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If splashing is likely wear eye protection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Do not handle or store indoors.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651" y="1853248"/>
            <a:ext cx="5861539" cy="439615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170122"/>
            <a:ext cx="4396341" cy="608621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First Aid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Flush eyes for 15 min get medical attention.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Remove contaminated clothing, flush with water for 15 min.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Spill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ELIMINATE Ignition Sources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Stop Leak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Contain spill using absorbent materials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575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Propane	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1275907"/>
            <a:ext cx="4396339" cy="498043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Hazards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Extremely Flammable gas, under high pressure.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Inhalation a hazard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Exposure may cause frostbite</a:t>
            </a:r>
          </a:p>
          <a:p>
            <a:pPr marL="0" indent="0">
              <a:buNone/>
            </a:pPr>
            <a:r>
              <a:rPr lang="en-US" dirty="0" smtClean="0"/>
              <a:t>Protection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Wear long sleeves and pants.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Always wear eye protection when changing propane tanks.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Avoid inhalation, be aware of </a:t>
            </a:r>
            <a:r>
              <a:rPr lang="en-US" dirty="0" err="1" smtClean="0"/>
              <a:t>odour</a:t>
            </a:r>
            <a:r>
              <a:rPr lang="en-US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040" y="2135844"/>
            <a:ext cx="5575417" cy="418156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170122"/>
            <a:ext cx="4396341" cy="608621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First Aid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Flush eyes for 15 min. get medical attention immediately.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Wash frost bitten areas with water, do not remove clothing.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Spill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Evacuate area immediately.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Ensure adequate ventilation.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Eliminate all sources of ignition.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If safe to do so, stop source of gas.</a:t>
            </a:r>
          </a:p>
        </p:txBody>
      </p:sp>
    </p:spTree>
    <p:extLst>
      <p:ext uri="{BB962C8B-B14F-4D97-AF65-F5344CB8AC3E}">
        <p14:creationId xmlns:p14="http://schemas.microsoft.com/office/powerpoint/2010/main" val="36294180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166</TotalTime>
  <Words>931</Words>
  <Application>Microsoft Office PowerPoint</Application>
  <PresentationFormat>Widescreen</PresentationFormat>
  <Paragraphs>130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Bookman Old Style</vt:lpstr>
      <vt:lpstr>Century Gothic</vt:lpstr>
      <vt:lpstr>Wingdings 3</vt:lpstr>
      <vt:lpstr>Ion</vt:lpstr>
      <vt:lpstr>WHMIS Training</vt:lpstr>
      <vt:lpstr>What is WHMIS?  Im not writing out the acronym …</vt:lpstr>
      <vt:lpstr>To be WHMIS Certified …</vt:lpstr>
      <vt:lpstr>Labelling  </vt:lpstr>
      <vt:lpstr>MSDS – everything you need to know … Please Review the MSDS at your convenience </vt:lpstr>
      <vt:lpstr>The hazardous materials in our workplace:</vt:lpstr>
      <vt:lpstr>Diesel  </vt:lpstr>
      <vt:lpstr>Gasoline  </vt:lpstr>
      <vt:lpstr>Propane  </vt:lpstr>
      <vt:lpstr>Bleach  </vt:lpstr>
      <vt:lpstr>Quiz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WHMIS Training</dc:title>
  <dc:creator>David Collins</dc:creator>
  <cp:lastModifiedBy>David Collins</cp:lastModifiedBy>
  <cp:revision>17</cp:revision>
  <dcterms:created xsi:type="dcterms:W3CDTF">2015-03-10T15:27:45Z</dcterms:created>
  <dcterms:modified xsi:type="dcterms:W3CDTF">2016-03-14T16:10:24Z</dcterms:modified>
</cp:coreProperties>
</file>